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A000"/>
    <a:srgbClr val="656668"/>
    <a:srgbClr val="1DA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21"/>
    <p:restoredTop sz="94658"/>
  </p:normalViewPr>
  <p:slideViewPr>
    <p:cSldViewPr snapToGrid="0" snapToObjects="1">
      <p:cViewPr varScale="1">
        <p:scale>
          <a:sx n="106" d="100"/>
          <a:sy n="106" d="100"/>
        </p:scale>
        <p:origin x="10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82A95-1E55-469A-A304-430538C34CB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AD5D1-3916-44CA-AF02-97076CA8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0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749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656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057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063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90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764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334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29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206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342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698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730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1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360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0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F6257-F35A-464B-8E05-18A3B2E389FE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E2FA0-3A40-B24E-8C1D-F3D450C60D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7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FC53C7C-A9C3-5A42-96FB-AF5C9EE4B6FE}"/>
              </a:ext>
            </a:extLst>
          </p:cNvPr>
          <p:cNvSpPr txBox="1"/>
          <p:nvPr/>
        </p:nvSpPr>
        <p:spPr>
          <a:xfrm>
            <a:off x="5424488" y="6472488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£1.35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6C9962C-1439-8C4C-AADB-6B98E85AA481}"/>
              </a:ext>
            </a:extLst>
          </p:cNvPr>
          <p:cNvSpPr/>
          <p:nvPr/>
        </p:nvSpPr>
        <p:spPr>
          <a:xfrm>
            <a:off x="5325838" y="4126410"/>
            <a:ext cx="177234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>
                <a:solidFill>
                  <a:srgbClr val="F0A000"/>
                </a:solidFill>
                <a:effectLst/>
              </a:rPr>
              <a:t>MONDAY </a:t>
            </a:r>
            <a:r>
              <a:rPr lang="en-GB" sz="800" b="1" dirty="0">
                <a:solidFill>
                  <a:srgbClr val="A8C757"/>
                </a:solidFill>
                <a:effectLst/>
              </a:rPr>
              <a:t/>
            </a:r>
            <a:br>
              <a:rPr lang="en-GB" sz="800" b="1" dirty="0">
                <a:solidFill>
                  <a:srgbClr val="A8C757"/>
                </a:solidFill>
                <a:effectLst/>
              </a:rPr>
            </a:b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Chocolate Sponge and Chocolate Sauce </a:t>
            </a: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G,So,Mk,E</a:t>
            </a: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GB" sz="4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/>
            <a:r>
              <a:rPr lang="en-GB" sz="800" b="1" dirty="0">
                <a:solidFill>
                  <a:srgbClr val="F0A000"/>
                </a:solidFill>
                <a:effectLst/>
              </a:rPr>
              <a:t>TUESDAY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/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Winter Berry Cheesecake </a:t>
            </a:r>
          </a:p>
          <a:p>
            <a:pPr algn="ctr"/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G,Mk,E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GB" sz="400" b="1" dirty="0" smtClean="0">
                <a:solidFill>
                  <a:srgbClr val="F0A000"/>
                </a:solidFill>
                <a:effectLst/>
              </a:rPr>
              <a:t> </a:t>
            </a:r>
            <a:endParaRPr lang="en-GB" sz="400" b="1" dirty="0">
              <a:solidFill>
                <a:srgbClr val="F0A000"/>
              </a:solidFill>
              <a:effectLst/>
            </a:endParaRPr>
          </a:p>
          <a:p>
            <a:pPr algn="ctr"/>
            <a:r>
              <a:rPr lang="en-GB" sz="800" b="1" dirty="0">
                <a:solidFill>
                  <a:srgbClr val="F0A000"/>
                </a:solidFill>
                <a:effectLst/>
              </a:rPr>
              <a:t>WEDNESDAY </a:t>
            </a:r>
            <a:r>
              <a:rPr lang="en-GB" sz="800" b="0" dirty="0">
                <a:solidFill>
                  <a:srgbClr val="F0A000"/>
                </a:solidFill>
                <a:effectLst/>
              </a:rPr>
              <a:t> </a:t>
            </a:r>
            <a:endParaRPr lang="en-GB" sz="800" b="0" dirty="0">
              <a:solidFill>
                <a:srgbClr val="F0A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Raspberry Jam and Coconut Sponge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G,Su,So,Mk,E</a:t>
            </a: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4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/>
            <a:r>
              <a:rPr lang="en-GB" sz="800" b="1" dirty="0">
                <a:solidFill>
                  <a:srgbClr val="F0A000"/>
                </a:solidFill>
                <a:effectLst/>
              </a:rPr>
              <a:t>THURSDAY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/>
            <a:r>
              <a:rPr lang="en-GB" sz="800" b="0" dirty="0">
                <a:solidFill>
                  <a:schemeClr val="tx1"/>
                </a:solidFill>
                <a:effectLst/>
              </a:rPr>
              <a:t> </a:t>
            </a:r>
            <a:r>
              <a:rPr lang="en-GB" sz="800" dirty="0" smtClean="0"/>
              <a:t>Cornflake </a:t>
            </a:r>
            <a:r>
              <a:rPr lang="en-GB" sz="800" dirty="0"/>
              <a:t>Tart and custard</a:t>
            </a:r>
          </a:p>
          <a:p>
            <a:pPr algn="ctr"/>
            <a:r>
              <a:rPr lang="en-GB" sz="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800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G,Mk</a:t>
            </a:r>
            <a:r>
              <a:rPr lang="en-GB" sz="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400" b="1" dirty="0">
                <a:solidFill>
                  <a:srgbClr val="F0A000"/>
                </a:solidFill>
              </a:rPr>
              <a:t> </a:t>
            </a:r>
          </a:p>
          <a:p>
            <a:pPr algn="ctr"/>
            <a:r>
              <a:rPr lang="en-GB" sz="800" b="1" dirty="0">
                <a:solidFill>
                  <a:srgbClr val="F0A000"/>
                </a:solidFill>
              </a:rPr>
              <a:t>FRIDAY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/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 and Mixed Berry Crumble</a:t>
            </a:r>
          </a:p>
          <a:p>
            <a:pPr algn="ctr"/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Custard </a:t>
            </a: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G,So,Mk,E</a:t>
            </a:r>
            <a:r>
              <a:rPr lang="en-GB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0F7B55BC-B0F9-AB8C-8180-0DB6ACD43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996003"/>
              </p:ext>
            </p:extLst>
          </p:nvPr>
        </p:nvGraphicFramePr>
        <p:xfrm>
          <a:off x="134711" y="914400"/>
          <a:ext cx="7564210" cy="22819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7325">
                  <a:extLst>
                    <a:ext uri="{9D8B030D-6E8A-4147-A177-3AD203B41FA5}">
                      <a16:colId xmlns="" xmlns:a16="http://schemas.microsoft.com/office/drawing/2014/main" val="2219491278"/>
                    </a:ext>
                  </a:extLst>
                </a:gridCol>
                <a:gridCol w="1551214">
                  <a:extLst>
                    <a:ext uri="{9D8B030D-6E8A-4147-A177-3AD203B41FA5}">
                      <a16:colId xmlns="" xmlns:a16="http://schemas.microsoft.com/office/drawing/2014/main" val="263824912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184243806"/>
                    </a:ext>
                  </a:extLst>
                </a:gridCol>
                <a:gridCol w="1547132">
                  <a:extLst>
                    <a:ext uri="{9D8B030D-6E8A-4147-A177-3AD203B41FA5}">
                      <a16:colId xmlns="" xmlns:a16="http://schemas.microsoft.com/office/drawing/2014/main" val="1490439424"/>
                    </a:ext>
                  </a:extLst>
                </a:gridCol>
                <a:gridCol w="1465489">
                  <a:extLst>
                    <a:ext uri="{9D8B030D-6E8A-4147-A177-3AD203B41FA5}">
                      <a16:colId xmlns="" xmlns:a16="http://schemas.microsoft.com/office/drawing/2014/main" val="4258597084"/>
                    </a:ext>
                  </a:extLst>
                </a:gridCol>
              </a:tblGrid>
              <a:tr h="11955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Greek Garlic Lemon, Thyme Chicken and Potato Tray Bake served with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Broccoli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Jalfrezi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Aubergine, Tofu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Tomato Curry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Lentil and Cauliflower Dahl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Pilau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Raita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Mango Chutney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Naan bread</a:t>
                      </a: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Onion Bhaji </a:t>
                      </a: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Jerk Chicken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 Pineapple Salsa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(Su)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Caribbean Butternut Squash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Black Bean Stew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Coconut Rice and Peas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(Su)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Mango and Pineapple Slaw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Butchers Pork Sausages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 Gravy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Onion Chutney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Su,So,Mu,L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Creamy Mashed Potato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Battered Fish Fillet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(G,F)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Fish finger dogs 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</a:rPr>
                        <a:t>(G,F)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 Cheese and Tomato 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GB" sz="800" b="1" dirty="0" err="1" smtClean="0">
                          <a:solidFill>
                            <a:schemeClr val="tx1"/>
                          </a:solidFill>
                          <a:effectLst/>
                        </a:rPr>
                        <a:t>G,Mk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Garden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Mushy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Baked Bean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Curry Sauce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Pickled Onions, buttered rolls, Pickled Gherkins,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Chunky Tartare sauce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and lemon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25944204"/>
                  </a:ext>
                </a:extLst>
              </a:tr>
              <a:tr h="10863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Cajun, Lime, Coriander Tofu and Potato Tray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Bake served with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Broccoli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Vegetarian Sausages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 Roast Gravy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G,Ce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Onion Chutney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Su,So,Mu,L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Creamy Mashed Potato</a:t>
                      </a:r>
                    </a:p>
                  </a:txBody>
                  <a:tcPr marL="68580" marR="68580" marT="0" marB="0" anchor="ctr">
                    <a:lnL w="381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3635241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8633DFB-A746-CD96-944A-15B16B2E5E65}"/>
              </a:ext>
            </a:extLst>
          </p:cNvPr>
          <p:cNvSpPr txBox="1"/>
          <p:nvPr/>
        </p:nvSpPr>
        <p:spPr>
          <a:xfrm>
            <a:off x="3524839" y="420857"/>
            <a:ext cx="20437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656668"/>
                </a:solidFill>
              </a:rPr>
              <a:t>2/9/24 ,7/10/24,4/11/24,2/12/24</a:t>
            </a:r>
            <a:endParaRPr lang="en-US" sz="800" i="1" dirty="0">
              <a:solidFill>
                <a:srgbClr val="656668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4729F6F-C38C-4CA7-357C-9A470815CD1B}"/>
              </a:ext>
            </a:extLst>
          </p:cNvPr>
          <p:cNvSpPr txBox="1"/>
          <p:nvPr/>
        </p:nvSpPr>
        <p:spPr>
          <a:xfrm>
            <a:off x="1992085" y="3602386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Check out what’s on offer today, available for free school meals!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9C4237A-19E8-9BEC-CF3C-A7F9882DC985}"/>
              </a:ext>
            </a:extLst>
          </p:cNvPr>
          <p:cNvSpPr txBox="1"/>
          <p:nvPr/>
        </p:nvSpPr>
        <p:spPr>
          <a:xfrm>
            <a:off x="2134960" y="4742591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£2.30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EDD4470-F110-4D7F-E4CE-4043D1811771}"/>
              </a:ext>
            </a:extLst>
          </p:cNvPr>
          <p:cNvSpPr txBox="1"/>
          <p:nvPr/>
        </p:nvSpPr>
        <p:spPr>
          <a:xfrm>
            <a:off x="2341774" y="30643"/>
            <a:ext cx="1575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solidFill>
                  <a:srgbClr val="F0A000"/>
                </a:solidFill>
              </a:rPr>
              <a:t>From </a:t>
            </a:r>
            <a:r>
              <a:rPr lang="en-US" sz="1400" b="1" i="1" dirty="0" smtClean="0">
                <a:solidFill>
                  <a:srgbClr val="F0A000"/>
                </a:solidFill>
              </a:rPr>
              <a:t>£2.35</a:t>
            </a:r>
            <a:endParaRPr lang="en-US" sz="1400" b="1" i="1" dirty="0">
              <a:solidFill>
                <a:srgbClr val="F0A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6494064-9E9D-A34C-B409-8F736C8B6A8D}"/>
              </a:ext>
            </a:extLst>
          </p:cNvPr>
          <p:cNvSpPr txBox="1"/>
          <p:nvPr/>
        </p:nvSpPr>
        <p:spPr>
          <a:xfrm>
            <a:off x="349940" y="3605731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656668"/>
                </a:solidFill>
              </a:rPr>
              <a:t>Only </a:t>
            </a:r>
            <a:r>
              <a:rPr lang="en-US" sz="2400" b="1" i="1" dirty="0" smtClean="0">
                <a:solidFill>
                  <a:srgbClr val="656668"/>
                </a:solidFill>
              </a:rPr>
              <a:t>£2.70</a:t>
            </a:r>
            <a:endParaRPr lang="en-GB" sz="2400" b="1" dirty="0">
              <a:solidFill>
                <a:srgbClr val="656668"/>
              </a:solidFill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1733C1B0-E52D-1FFD-F775-03C8D3036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076020"/>
              </p:ext>
            </p:extLst>
          </p:nvPr>
        </p:nvGraphicFramePr>
        <p:xfrm>
          <a:off x="179614" y="5224084"/>
          <a:ext cx="4400550" cy="1510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840">
                  <a:extLst>
                    <a:ext uri="{9D8B030D-6E8A-4147-A177-3AD203B41FA5}">
                      <a16:colId xmlns="" xmlns:a16="http://schemas.microsoft.com/office/drawing/2014/main" val="2420446914"/>
                    </a:ext>
                  </a:extLst>
                </a:gridCol>
                <a:gridCol w="922564">
                  <a:extLst>
                    <a:ext uri="{9D8B030D-6E8A-4147-A177-3AD203B41FA5}">
                      <a16:colId xmlns="" xmlns:a16="http://schemas.microsoft.com/office/drawing/2014/main" val="80891071"/>
                    </a:ext>
                  </a:extLst>
                </a:gridCol>
                <a:gridCol w="902153">
                  <a:extLst>
                    <a:ext uri="{9D8B030D-6E8A-4147-A177-3AD203B41FA5}">
                      <a16:colId xmlns="" xmlns:a16="http://schemas.microsoft.com/office/drawing/2014/main" val="3932478420"/>
                    </a:ext>
                  </a:extLst>
                </a:gridCol>
                <a:gridCol w="910318">
                  <a:extLst>
                    <a:ext uri="{9D8B030D-6E8A-4147-A177-3AD203B41FA5}">
                      <a16:colId xmlns="" xmlns:a16="http://schemas.microsoft.com/office/drawing/2014/main" val="1681936903"/>
                    </a:ext>
                  </a:extLst>
                </a:gridCol>
                <a:gridCol w="828675">
                  <a:extLst>
                    <a:ext uri="{9D8B030D-6E8A-4147-A177-3AD203B41FA5}">
                      <a16:colId xmlns="" xmlns:a16="http://schemas.microsoft.com/office/drawing/2014/main" val="480687640"/>
                    </a:ext>
                  </a:extLst>
                </a:gridCol>
              </a:tblGrid>
              <a:tr h="1510014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 smtClean="0">
                          <a:solidFill>
                            <a:schemeClr val="tx1"/>
                          </a:solidFill>
                        </a:rPr>
                        <a:t>Cumberland jumbo sausage hot dog with corn 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Su,G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</a:rPr>
                        <a:t>Stir Fry Noodles with Teriyaki Chicken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(G,E)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</a:rPr>
                        <a:t>Mozzarella cheese tomato and oregano  Panini</a:t>
                      </a:r>
                    </a:p>
                    <a:p>
                      <a:pPr lvl="0" algn="ctr">
                        <a:defRPr/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8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 wedges topped with maple and sweet chilli chicken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</a:rPr>
                        <a:t>Bolognaise pasta bake with garlic bread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GB" sz="800" dirty="0" err="1" smtClean="0">
                          <a:solidFill>
                            <a:schemeClr val="tx1"/>
                          </a:solidFill>
                        </a:rPr>
                        <a:t>G,Mk</a:t>
                      </a:r>
                      <a:r>
                        <a:rPr lang="en-GB" sz="8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4EB85EB-006E-A13C-A5B8-5D633E9491A4}"/>
              </a:ext>
            </a:extLst>
          </p:cNvPr>
          <p:cNvSpPr txBox="1"/>
          <p:nvPr/>
        </p:nvSpPr>
        <p:spPr>
          <a:xfrm>
            <a:off x="8569099" y="4709505"/>
            <a:ext cx="1166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£2.50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833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FC53C7C-A9C3-5A42-96FB-AF5C9EE4B6FE}"/>
              </a:ext>
            </a:extLst>
          </p:cNvPr>
          <p:cNvSpPr txBox="1"/>
          <p:nvPr/>
        </p:nvSpPr>
        <p:spPr>
          <a:xfrm>
            <a:off x="5424488" y="6449272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£1.35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6C9962C-1439-8C4C-AADB-6B98E85AA481}"/>
              </a:ext>
            </a:extLst>
          </p:cNvPr>
          <p:cNvSpPr/>
          <p:nvPr/>
        </p:nvSpPr>
        <p:spPr>
          <a:xfrm>
            <a:off x="5282642" y="4126410"/>
            <a:ext cx="1858733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MONDAY </a:t>
            </a:r>
            <a:r>
              <a:rPr lang="en-GB" sz="800" b="1" dirty="0">
                <a:solidFill>
                  <a:srgbClr val="A8C757"/>
                </a:solidFill>
                <a:effectLst/>
              </a:rPr>
              <a:t/>
            </a:r>
            <a:br>
              <a:rPr lang="en-GB" sz="800" b="1" dirty="0">
                <a:solidFill>
                  <a:srgbClr val="A8C757"/>
                </a:solidFill>
                <a:effectLst/>
              </a:rPr>
            </a:br>
            <a:r>
              <a:rPr lang="en-GB" sz="800" b="0" dirty="0">
                <a:solidFill>
                  <a:schemeClr val="tx1"/>
                </a:solidFill>
                <a:effectLst/>
              </a:rPr>
              <a:t>Sticky Lemon Sponge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0" dirty="0">
                <a:solidFill>
                  <a:schemeClr val="tx1"/>
                </a:solidFill>
                <a:effectLst/>
              </a:rPr>
              <a:t>with Custard 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6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TUESDAY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lvl="0" algn="ctr">
              <a:defRPr/>
            </a:pPr>
            <a:r>
              <a:rPr lang="en-GB" sz="800" dirty="0"/>
              <a:t>Rice Pudding with </a:t>
            </a:r>
          </a:p>
          <a:p>
            <a:pPr lvl="0" algn="ctr">
              <a:defRPr/>
            </a:pPr>
            <a:r>
              <a:rPr lang="en-GB" sz="800" dirty="0"/>
              <a:t>Raspberry Sauce </a:t>
            </a:r>
            <a:r>
              <a:rPr lang="en-GB" sz="800" b="1" dirty="0"/>
              <a:t>(Mk)</a:t>
            </a:r>
          </a:p>
          <a:p>
            <a:pPr algn="ctr"/>
            <a:r>
              <a:rPr lang="en-GB" sz="700" b="1" dirty="0" smtClean="0">
                <a:solidFill>
                  <a:srgbClr val="F0A000"/>
                </a:solidFill>
                <a:effectLst/>
              </a:rPr>
              <a:t> </a:t>
            </a:r>
            <a:endParaRPr lang="en-GB" sz="700" b="1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WEDNESDAY </a:t>
            </a:r>
            <a:r>
              <a:rPr lang="en-GB" sz="800" b="0" dirty="0">
                <a:solidFill>
                  <a:srgbClr val="F0A000"/>
                </a:solidFill>
                <a:effectLst/>
              </a:rPr>
              <a:t> </a:t>
            </a:r>
            <a:endParaRPr lang="en-GB" sz="800" b="0" dirty="0">
              <a:solidFill>
                <a:srgbClr val="F0A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Dutch Apple Caramel Tart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with Custard 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r>
              <a:rPr lang="en-GB" sz="7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THURSDAY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 Pear and Apricot 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with Custard 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r>
              <a:rPr lang="en-GB" sz="700" b="1" dirty="0">
                <a:solidFill>
                  <a:srgbClr val="F0A000"/>
                </a:solidFill>
                <a:effectLst/>
              </a:rPr>
              <a:t> </a:t>
            </a:r>
            <a:endParaRPr lang="en-GB" sz="800" b="1" dirty="0">
              <a:solidFill>
                <a:srgbClr val="F0A000"/>
              </a:solidFill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</a:rPr>
              <a:t>FRIDAY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lvl="0" algn="ctr">
              <a:defRPr/>
            </a:pPr>
            <a:r>
              <a:rPr lang="en-GB" sz="800" dirty="0"/>
              <a:t> </a:t>
            </a:r>
            <a:r>
              <a:rPr lang="pt-BR" sz="800" dirty="0"/>
              <a:t>Carrot Cake </a:t>
            </a:r>
            <a:r>
              <a:rPr lang="pt-BR" sz="800" b="1" dirty="0"/>
              <a:t>(</a:t>
            </a:r>
            <a:r>
              <a:rPr lang="pt-BR" sz="800" b="1" dirty="0" smtClean="0"/>
              <a:t>G,Mk,E)</a:t>
            </a:r>
            <a:endParaRPr lang="en-GB" sz="800" b="0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0F7B55BC-B0F9-AB8C-8180-0DB6ACD43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56347"/>
              </p:ext>
            </p:extLst>
          </p:nvPr>
        </p:nvGraphicFramePr>
        <p:xfrm>
          <a:off x="134711" y="914400"/>
          <a:ext cx="7564210" cy="2253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7325">
                  <a:extLst>
                    <a:ext uri="{9D8B030D-6E8A-4147-A177-3AD203B41FA5}">
                      <a16:colId xmlns="" xmlns:a16="http://schemas.microsoft.com/office/drawing/2014/main" val="2219491278"/>
                    </a:ext>
                  </a:extLst>
                </a:gridCol>
                <a:gridCol w="1551214">
                  <a:extLst>
                    <a:ext uri="{9D8B030D-6E8A-4147-A177-3AD203B41FA5}">
                      <a16:colId xmlns="" xmlns:a16="http://schemas.microsoft.com/office/drawing/2014/main" val="263824912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184243806"/>
                    </a:ext>
                  </a:extLst>
                </a:gridCol>
                <a:gridCol w="1547132">
                  <a:extLst>
                    <a:ext uri="{9D8B030D-6E8A-4147-A177-3AD203B41FA5}">
                      <a16:colId xmlns="" xmlns:a16="http://schemas.microsoft.com/office/drawing/2014/main" val="1490439424"/>
                    </a:ext>
                  </a:extLst>
                </a:gridCol>
                <a:gridCol w="1465489">
                  <a:extLst>
                    <a:ext uri="{9D8B030D-6E8A-4147-A177-3AD203B41FA5}">
                      <a16:colId xmlns="" xmlns:a16="http://schemas.microsoft.com/office/drawing/2014/main" val="4258597084"/>
                    </a:ext>
                  </a:extLst>
                </a:gridCol>
              </a:tblGrid>
              <a:tr h="11977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Chilli Beef con Carne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with Steamed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served with Sweetcorn and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Peppers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35231" marR="35231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Spicy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Chicken Burger in a Sesame Bun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G,Se,Mu</a:t>
                      </a:r>
                      <a:r>
                        <a:rPr lang="en-GB" sz="75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5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Falafel Burger in a Sesame Bun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G,Se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5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Add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Mayonnaise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Shredded Iceberg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Fried Onions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Ketchup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Sweetcorn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BBQ Beans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Su,So,G,Ce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Baked Potato Wedges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Thyme Roast Chicken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with Roast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VEGAN Beetroot &amp; Squash Wellington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G,So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Sage &amp; Onion Stuffing Balls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Roast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Roast Cauliflower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Steamed Leeks and Peas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Extras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Yorkshire Pudding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G,Mk,E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Slow Cooked Beef Lasagne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Topped with Mozzarella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G,Mk,E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Chef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Coleslaw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Focaccia Fingers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(G)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5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5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Battered Fish Fillet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(G,F)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Jumbo Sausage Roll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G,Su,So,Mk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Sausage Dogs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G,Su,Se,Mu,E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Baked Mac and Cheese with Crunchy Topping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G,MSo,Mk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Chips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Garden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Mushy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Baked Bean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Spicy Curry Sauce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(Mk)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Chunky Tartare Sauce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Ketchup and Lemon</a:t>
                      </a:r>
                    </a:p>
                  </a:txBody>
                  <a:tcPr marL="33342" marR="3334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25944204"/>
                  </a:ext>
                </a:extLst>
              </a:tr>
              <a:tr h="10556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Vegan Chilli with Steamed Rice, Crushed Nachos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Extras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Sour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Cream (Mk)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and Nachos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served with Sweetcorn and Peppers</a:t>
                      </a:r>
                    </a:p>
                  </a:txBody>
                  <a:tcPr marL="35231" marR="35231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Mediterranean Vegetable Lasagne Topped with Mozzarella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G,Mk,E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Chef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Coleslaw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Focaccia Fingers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(G)</a:t>
                      </a:r>
                    </a:p>
                  </a:txBody>
                  <a:tcPr marL="33342" marR="33342" marT="0" marB="0" anchor="ctr">
                    <a:lnL w="381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592361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8633DFB-A746-CD96-944A-15B16B2E5E65}"/>
              </a:ext>
            </a:extLst>
          </p:cNvPr>
          <p:cNvSpPr txBox="1"/>
          <p:nvPr/>
        </p:nvSpPr>
        <p:spPr>
          <a:xfrm>
            <a:off x="3524839" y="420857"/>
            <a:ext cx="20437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656668"/>
                </a:solidFill>
              </a:rPr>
              <a:t>9/9/24 , 30/9/24 , 4/11/24, 2/12/24</a:t>
            </a:r>
            <a:endParaRPr lang="en-US" sz="800" i="1" dirty="0">
              <a:solidFill>
                <a:srgbClr val="656668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4729F6F-C38C-4CA7-357C-9A470815CD1B}"/>
              </a:ext>
            </a:extLst>
          </p:cNvPr>
          <p:cNvSpPr txBox="1"/>
          <p:nvPr/>
        </p:nvSpPr>
        <p:spPr>
          <a:xfrm>
            <a:off x="1992086" y="3602386"/>
            <a:ext cx="21254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Check out what’s on offer today, available for free school meals!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9C4237A-19E8-9BEC-CF3C-A7F9882DC985}"/>
              </a:ext>
            </a:extLst>
          </p:cNvPr>
          <p:cNvSpPr txBox="1"/>
          <p:nvPr/>
        </p:nvSpPr>
        <p:spPr>
          <a:xfrm>
            <a:off x="2134960" y="4742591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£2.30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EDD4470-F110-4D7F-E4CE-4043D1811771}"/>
              </a:ext>
            </a:extLst>
          </p:cNvPr>
          <p:cNvSpPr txBox="1"/>
          <p:nvPr/>
        </p:nvSpPr>
        <p:spPr>
          <a:xfrm>
            <a:off x="2341774" y="30643"/>
            <a:ext cx="1575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solidFill>
                  <a:srgbClr val="F0A000"/>
                </a:solidFill>
              </a:rPr>
              <a:t>From </a:t>
            </a:r>
            <a:r>
              <a:rPr lang="en-US" sz="1400" b="1" i="1" dirty="0" smtClean="0">
                <a:solidFill>
                  <a:srgbClr val="F0A000"/>
                </a:solidFill>
              </a:rPr>
              <a:t>£2.35</a:t>
            </a:r>
            <a:endParaRPr lang="en-US" sz="1400" b="1" i="1" dirty="0">
              <a:solidFill>
                <a:srgbClr val="F0A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6494064-9E9D-A34C-B409-8F736C8B6A8D}"/>
              </a:ext>
            </a:extLst>
          </p:cNvPr>
          <p:cNvSpPr txBox="1"/>
          <p:nvPr/>
        </p:nvSpPr>
        <p:spPr>
          <a:xfrm>
            <a:off x="349940" y="3605731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656668"/>
                </a:solidFill>
              </a:rPr>
              <a:t>Only </a:t>
            </a:r>
            <a:r>
              <a:rPr lang="en-US" sz="2400" b="1" i="1" dirty="0" smtClean="0">
                <a:solidFill>
                  <a:srgbClr val="656668"/>
                </a:solidFill>
              </a:rPr>
              <a:t>£2.70</a:t>
            </a:r>
            <a:endParaRPr lang="en-GB" sz="2400" b="1" dirty="0">
              <a:solidFill>
                <a:srgbClr val="656668"/>
              </a:solidFill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1733C1B0-E52D-1FFD-F775-03C8D3036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966313"/>
              </p:ext>
            </p:extLst>
          </p:nvPr>
        </p:nvGraphicFramePr>
        <p:xfrm>
          <a:off x="179614" y="5224084"/>
          <a:ext cx="4400550" cy="1510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840">
                  <a:extLst>
                    <a:ext uri="{9D8B030D-6E8A-4147-A177-3AD203B41FA5}">
                      <a16:colId xmlns="" xmlns:a16="http://schemas.microsoft.com/office/drawing/2014/main" val="2420446914"/>
                    </a:ext>
                  </a:extLst>
                </a:gridCol>
                <a:gridCol w="922564">
                  <a:extLst>
                    <a:ext uri="{9D8B030D-6E8A-4147-A177-3AD203B41FA5}">
                      <a16:colId xmlns="" xmlns:a16="http://schemas.microsoft.com/office/drawing/2014/main" val="80891071"/>
                    </a:ext>
                  </a:extLst>
                </a:gridCol>
                <a:gridCol w="902153">
                  <a:extLst>
                    <a:ext uri="{9D8B030D-6E8A-4147-A177-3AD203B41FA5}">
                      <a16:colId xmlns="" xmlns:a16="http://schemas.microsoft.com/office/drawing/2014/main" val="3932478420"/>
                    </a:ext>
                  </a:extLst>
                </a:gridCol>
                <a:gridCol w="910318">
                  <a:extLst>
                    <a:ext uri="{9D8B030D-6E8A-4147-A177-3AD203B41FA5}">
                      <a16:colId xmlns="" xmlns:a16="http://schemas.microsoft.com/office/drawing/2014/main" val="1681936903"/>
                    </a:ext>
                  </a:extLst>
                </a:gridCol>
                <a:gridCol w="828675">
                  <a:extLst>
                    <a:ext uri="{9D8B030D-6E8A-4147-A177-3AD203B41FA5}">
                      <a16:colId xmlns="" xmlns:a16="http://schemas.microsoft.com/office/drawing/2014/main" val="480687640"/>
                    </a:ext>
                  </a:extLst>
                </a:gridCol>
              </a:tblGrid>
              <a:tr h="151001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Cauliflower Keralan Curry with Brown Rice </a:t>
                      </a:r>
                      <a:r>
                        <a:rPr lang="en-GB" sz="9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Thai Pork Noodles with Sweet Chilli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(G,E)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Stromboli cheese and tomato 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Tandoori Chicken in folded naan bread with  Coriander Salad</a:t>
                      </a:r>
                    </a:p>
                    <a:p>
                      <a:pPr algn="ctr"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GB" sz="900" b="0" dirty="0" err="1" smtClean="0">
                          <a:solidFill>
                            <a:schemeClr val="tx1"/>
                          </a:solidFill>
                        </a:rPr>
                        <a:t>G,Mk,E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</a:rPr>
                        <a:t>Margarita 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</a:rPr>
                        <a:t>G,Mk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GB" sz="900" b="1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8B6CBB-D1B9-69D8-446D-9C730683FB48}"/>
              </a:ext>
            </a:extLst>
          </p:cNvPr>
          <p:cNvSpPr txBox="1"/>
          <p:nvPr/>
        </p:nvSpPr>
        <p:spPr>
          <a:xfrm>
            <a:off x="8569099" y="4709505"/>
            <a:ext cx="1166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£2.50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03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FC53C7C-A9C3-5A42-96FB-AF5C9EE4B6FE}"/>
              </a:ext>
            </a:extLst>
          </p:cNvPr>
          <p:cNvSpPr txBox="1"/>
          <p:nvPr/>
        </p:nvSpPr>
        <p:spPr>
          <a:xfrm>
            <a:off x="5424488" y="6449272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£1.35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6C9962C-1439-8C4C-AADB-6B98E85AA481}"/>
              </a:ext>
            </a:extLst>
          </p:cNvPr>
          <p:cNvSpPr/>
          <p:nvPr/>
        </p:nvSpPr>
        <p:spPr>
          <a:xfrm>
            <a:off x="5325838" y="4126410"/>
            <a:ext cx="177234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800" b="1" dirty="0">
                <a:solidFill>
                  <a:srgbClr val="F0A000"/>
                </a:solidFill>
                <a:effectLst/>
              </a:rPr>
              <a:t>MONDAY </a:t>
            </a:r>
            <a:r>
              <a:rPr lang="en-GB" sz="800" b="1" dirty="0">
                <a:solidFill>
                  <a:srgbClr val="A8C757"/>
                </a:solidFill>
                <a:effectLst/>
              </a:rPr>
              <a:t/>
            </a:r>
            <a:br>
              <a:rPr lang="en-GB" sz="800" b="1" dirty="0">
                <a:solidFill>
                  <a:srgbClr val="A8C757"/>
                </a:solidFill>
                <a:effectLst/>
              </a:rPr>
            </a:br>
            <a:r>
              <a:rPr lang="en-GB" sz="800" dirty="0"/>
              <a:t>Lemon Blondie </a:t>
            </a:r>
            <a:r>
              <a:rPr lang="en-GB" sz="800" b="1" dirty="0"/>
              <a:t>(G,E)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 smtClean="0">
                <a:solidFill>
                  <a:srgbClr val="F0A000"/>
                </a:solidFill>
                <a:effectLst/>
              </a:rPr>
              <a:t>TUESDAY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0" dirty="0">
                <a:solidFill>
                  <a:schemeClr val="tx1"/>
                </a:solidFill>
                <a:effectLst/>
              </a:rPr>
              <a:t> </a:t>
            </a:r>
            <a:r>
              <a:rPr lang="de-DE" sz="800" b="0" dirty="0">
                <a:solidFill>
                  <a:schemeClr val="tx1"/>
                </a:solidFill>
                <a:effectLst/>
              </a:rPr>
              <a:t>Banoffee Pie </a:t>
            </a:r>
            <a:r>
              <a:rPr lang="de-DE" sz="800" b="1" dirty="0">
                <a:solidFill>
                  <a:schemeClr val="tx1"/>
                </a:solidFill>
                <a:effectLst/>
              </a:rPr>
              <a:t>(G,So,Mk)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endParaRPr lang="en-GB" sz="800" b="1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WEDNESDAY </a:t>
            </a:r>
            <a:r>
              <a:rPr lang="en-GB" sz="800" b="0" dirty="0">
                <a:solidFill>
                  <a:srgbClr val="F0A000"/>
                </a:solidFill>
                <a:effectLst/>
              </a:rPr>
              <a:t> </a:t>
            </a:r>
            <a:endParaRPr lang="en-GB" sz="800" b="0" dirty="0">
              <a:solidFill>
                <a:srgbClr val="F0A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 smtClean="0">
                <a:solidFill>
                  <a:schemeClr val="tx1"/>
                </a:solidFill>
                <a:effectLst/>
              </a:rPr>
              <a:t>Chocolate Brownie </a:t>
            </a:r>
            <a:r>
              <a:rPr lang="en-GB" sz="800" b="1" dirty="0" smtClean="0">
                <a:solidFill>
                  <a:schemeClr val="tx1"/>
                </a:solidFill>
                <a:effectLst/>
              </a:rPr>
              <a:t>(G,E)</a:t>
            </a:r>
            <a:endParaRPr lang="en-GB" sz="800" b="1" dirty="0">
              <a:solidFill>
                <a:schemeClr val="tx1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endParaRPr lang="en-GB" sz="800" b="1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THURSDAY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dirty="0" smtClean="0"/>
              <a:t>Jamaican </a:t>
            </a:r>
            <a:r>
              <a:rPr lang="en-GB" sz="800" dirty="0"/>
              <a:t>Ginger cake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dirty="0"/>
              <a:t>with Custard </a:t>
            </a:r>
            <a:r>
              <a:rPr lang="en-GB" sz="800" b="1" dirty="0"/>
              <a:t>(</a:t>
            </a:r>
            <a:r>
              <a:rPr lang="en-GB" sz="800" b="1" dirty="0" err="1"/>
              <a:t>G,So,Mk,E</a:t>
            </a:r>
            <a:r>
              <a:rPr lang="en-GB" sz="800" b="1" dirty="0"/>
              <a:t>)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endParaRPr lang="en-GB" sz="800" b="1" dirty="0">
              <a:solidFill>
                <a:srgbClr val="F0A000"/>
              </a:solidFill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endParaRPr lang="en-GB" sz="800" b="1" dirty="0">
              <a:solidFill>
                <a:srgbClr val="F0A000"/>
              </a:solidFill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</a:rPr>
              <a:t>FRIDAY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 Apple and Rhubarb 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with Custard 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0" dirty="0"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0F7B55BC-B0F9-AB8C-8180-0DB6ACD43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23126"/>
              </p:ext>
            </p:extLst>
          </p:nvPr>
        </p:nvGraphicFramePr>
        <p:xfrm>
          <a:off x="134711" y="914399"/>
          <a:ext cx="7564210" cy="24165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7325">
                  <a:extLst>
                    <a:ext uri="{9D8B030D-6E8A-4147-A177-3AD203B41FA5}">
                      <a16:colId xmlns="" xmlns:a16="http://schemas.microsoft.com/office/drawing/2014/main" val="2219491278"/>
                    </a:ext>
                  </a:extLst>
                </a:gridCol>
                <a:gridCol w="1551214">
                  <a:extLst>
                    <a:ext uri="{9D8B030D-6E8A-4147-A177-3AD203B41FA5}">
                      <a16:colId xmlns="" xmlns:a16="http://schemas.microsoft.com/office/drawing/2014/main" val="263824912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184243806"/>
                    </a:ext>
                  </a:extLst>
                </a:gridCol>
                <a:gridCol w="1547132">
                  <a:extLst>
                    <a:ext uri="{9D8B030D-6E8A-4147-A177-3AD203B41FA5}">
                      <a16:colId xmlns="" xmlns:a16="http://schemas.microsoft.com/office/drawing/2014/main" val="1490439424"/>
                    </a:ext>
                  </a:extLst>
                </a:gridCol>
                <a:gridCol w="1465489">
                  <a:extLst>
                    <a:ext uri="{9D8B030D-6E8A-4147-A177-3AD203B41FA5}">
                      <a16:colId xmlns="" xmlns:a16="http://schemas.microsoft.com/office/drawing/2014/main" val="4258597084"/>
                    </a:ext>
                  </a:extLst>
                </a:gridCol>
              </a:tblGrid>
              <a:tr h="11651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Spanish style Pork with Chorizo, chick peas and potatoes, served with green beans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104" marR="3510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Tex Mex Turkey Enchiladas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G,Mu,Mk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 and Vegetable </a:t>
                      </a:r>
                      <a:r>
                        <a:rPr lang="en-GB" sz="8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Moqueta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Su,Mu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Blackbean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Sweetcorn and Coriander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Seared Greens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Cheesy Cornbread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i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Mk,E</a:t>
                      </a: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Thai Green Chicken Curry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Butternut Squash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Thai Curry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Mk,F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Coconut Rice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(Su)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Thai Ginger Beansprout Salad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Roll with Sweet Chilli Sauce </a:t>
                      </a: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i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G,So,Mk,E,CE</a:t>
                      </a:r>
                      <a:r>
                        <a:rPr lang="en-GB" sz="800" b="1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Prawn Cracker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(Cr)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Roast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8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Pork with 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effectLst/>
                        </a:rPr>
                        <a:t>sage and onion stuffing and Yorkshire pudding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with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Broccoli and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green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Roast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Potato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G,Mk,E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104" marR="3510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Sausage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dogs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7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G,Su,Se,Mu,E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 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Jumbo Sausage Roll </a:t>
                      </a:r>
                      <a:r>
                        <a:rPr lang="en-GB" sz="7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en-GB" sz="700" b="1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G,Su,So,Mk</a:t>
                      </a:r>
                      <a:r>
                        <a:rPr lang="en-GB" sz="7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</a:rPr>
                        <a:t>Focaccia</a:t>
                      </a:r>
                      <a:r>
                        <a:rPr lang="en-GB" sz="7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</a:rPr>
                        <a:t>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GB" sz="700" b="0" dirty="0" err="1" smtClean="0">
                          <a:solidFill>
                            <a:schemeClr val="tx1"/>
                          </a:solidFill>
                          <a:effectLst/>
                        </a:rPr>
                        <a:t>G,Mk</a:t>
                      </a: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Mushy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Curry Sauce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Chunky Tartare sauce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Ketchup and lemon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25944204"/>
                  </a:ext>
                </a:extLst>
              </a:tr>
              <a:tr h="1251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Spanish style Tofu with chick peas and potatoes, served with green beans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104" marR="35104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Creamy Vegetable and Sweetcorn Puff Pastry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with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Broccoli and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Green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</a:rPr>
                        <a:t>Roast Potatoes Potato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104" marR="35104" marT="0" marB="0" anchor="ctr">
                    <a:lnL w="381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0772187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8633DFB-A746-CD96-944A-15B16B2E5E65}"/>
              </a:ext>
            </a:extLst>
          </p:cNvPr>
          <p:cNvSpPr txBox="1"/>
          <p:nvPr/>
        </p:nvSpPr>
        <p:spPr>
          <a:xfrm>
            <a:off x="3524839" y="420857"/>
            <a:ext cx="20437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656668"/>
                </a:solidFill>
              </a:rPr>
              <a:t>16/9/24 , 14/10/24 , 18/11/24 , 16/12/24</a:t>
            </a:r>
            <a:endParaRPr lang="en-US" sz="800" i="1" dirty="0">
              <a:solidFill>
                <a:srgbClr val="656668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4729F6F-C38C-4CA7-357C-9A470815CD1B}"/>
              </a:ext>
            </a:extLst>
          </p:cNvPr>
          <p:cNvSpPr txBox="1"/>
          <p:nvPr/>
        </p:nvSpPr>
        <p:spPr>
          <a:xfrm>
            <a:off x="1992085" y="3602386"/>
            <a:ext cx="25554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Check out what’s on offer today, available for free school meals!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9C4237A-19E8-9BEC-CF3C-A7F9882DC985}"/>
              </a:ext>
            </a:extLst>
          </p:cNvPr>
          <p:cNvSpPr txBox="1"/>
          <p:nvPr/>
        </p:nvSpPr>
        <p:spPr>
          <a:xfrm>
            <a:off x="2134960" y="4742591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£2.30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EDD4470-F110-4D7F-E4CE-4043D1811771}"/>
              </a:ext>
            </a:extLst>
          </p:cNvPr>
          <p:cNvSpPr txBox="1"/>
          <p:nvPr/>
        </p:nvSpPr>
        <p:spPr>
          <a:xfrm>
            <a:off x="2341774" y="30643"/>
            <a:ext cx="1575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solidFill>
                  <a:srgbClr val="F0A000"/>
                </a:solidFill>
              </a:rPr>
              <a:t>From </a:t>
            </a:r>
            <a:r>
              <a:rPr lang="en-US" sz="1400" b="1" i="1" dirty="0" smtClean="0">
                <a:solidFill>
                  <a:srgbClr val="F0A000"/>
                </a:solidFill>
              </a:rPr>
              <a:t>£2.35</a:t>
            </a:r>
            <a:endParaRPr lang="en-US" sz="1400" b="1" i="1" dirty="0">
              <a:solidFill>
                <a:srgbClr val="F0A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6494064-9E9D-A34C-B409-8F736C8B6A8D}"/>
              </a:ext>
            </a:extLst>
          </p:cNvPr>
          <p:cNvSpPr txBox="1"/>
          <p:nvPr/>
        </p:nvSpPr>
        <p:spPr>
          <a:xfrm>
            <a:off x="349940" y="366910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656668"/>
                </a:solidFill>
              </a:rPr>
              <a:t>Only </a:t>
            </a:r>
            <a:r>
              <a:rPr lang="en-US" sz="2400" b="1" i="1" dirty="0" smtClean="0">
                <a:solidFill>
                  <a:srgbClr val="656668"/>
                </a:solidFill>
              </a:rPr>
              <a:t>£2.70</a:t>
            </a:r>
            <a:endParaRPr lang="en-GB" sz="2400" b="1" dirty="0">
              <a:solidFill>
                <a:srgbClr val="656668"/>
              </a:solidFill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1733C1B0-E52D-1FFD-F775-03C8D3036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851005"/>
              </p:ext>
            </p:extLst>
          </p:nvPr>
        </p:nvGraphicFramePr>
        <p:xfrm>
          <a:off x="179614" y="5224084"/>
          <a:ext cx="4400550" cy="1510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840">
                  <a:extLst>
                    <a:ext uri="{9D8B030D-6E8A-4147-A177-3AD203B41FA5}">
                      <a16:colId xmlns="" xmlns:a16="http://schemas.microsoft.com/office/drawing/2014/main" val="2420446914"/>
                    </a:ext>
                  </a:extLst>
                </a:gridCol>
                <a:gridCol w="922564">
                  <a:extLst>
                    <a:ext uri="{9D8B030D-6E8A-4147-A177-3AD203B41FA5}">
                      <a16:colId xmlns="" xmlns:a16="http://schemas.microsoft.com/office/drawing/2014/main" val="80891071"/>
                    </a:ext>
                  </a:extLst>
                </a:gridCol>
                <a:gridCol w="902153">
                  <a:extLst>
                    <a:ext uri="{9D8B030D-6E8A-4147-A177-3AD203B41FA5}">
                      <a16:colId xmlns="" xmlns:a16="http://schemas.microsoft.com/office/drawing/2014/main" val="3932478420"/>
                    </a:ext>
                  </a:extLst>
                </a:gridCol>
                <a:gridCol w="934124">
                  <a:extLst>
                    <a:ext uri="{9D8B030D-6E8A-4147-A177-3AD203B41FA5}">
                      <a16:colId xmlns="" xmlns:a16="http://schemas.microsoft.com/office/drawing/2014/main" val="1681936903"/>
                    </a:ext>
                  </a:extLst>
                </a:gridCol>
                <a:gridCol w="804869">
                  <a:extLst>
                    <a:ext uri="{9D8B030D-6E8A-4147-A177-3AD203B41FA5}">
                      <a16:colId xmlns="" xmlns:a16="http://schemas.microsoft.com/office/drawing/2014/main" val="480687640"/>
                    </a:ext>
                  </a:extLst>
                </a:gridCol>
              </a:tblGrid>
              <a:tr h="1510014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Mediterranean Chicken  in Flat Bread with potato wedges and Garlic  mayonnaise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G,Su,Mk,E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 b="1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GB" sz="9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</a:rPr>
                        <a:t>Jerk rubbed Chicken Leg with Spicy Rice</a:t>
                      </a:r>
                      <a:endParaRPr lang="en-GB" sz="9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err="1" smtClean="0">
                          <a:solidFill>
                            <a:schemeClr val="tx1"/>
                          </a:solidFill>
                        </a:rPr>
                        <a:t>piri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b="0" dirty="0" err="1" smtClean="0">
                          <a:solidFill>
                            <a:schemeClr val="tx1"/>
                          </a:solidFill>
                        </a:rPr>
                        <a:t>piri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 chicken in a tortilla with Mexican salad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Chilli Dog with grated mozzarella and crushed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tortillas</a:t>
                      </a:r>
                    </a:p>
                    <a:p>
                      <a:pPr algn="ctr"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GB" sz="900" dirty="0" err="1" smtClean="0">
                          <a:solidFill>
                            <a:schemeClr val="tx1"/>
                          </a:solidFill>
                        </a:rPr>
                        <a:t>G,Mk</a:t>
                      </a:r>
                      <a:r>
                        <a:rPr lang="en-GB" sz="9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Cheese and Tomato pasta bake with garlic bread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2864EF2-52AF-A3D4-53F2-BBB8102BE3A7}"/>
              </a:ext>
            </a:extLst>
          </p:cNvPr>
          <p:cNvSpPr txBox="1"/>
          <p:nvPr/>
        </p:nvSpPr>
        <p:spPr>
          <a:xfrm>
            <a:off x="8569099" y="4709505"/>
            <a:ext cx="1166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£2.50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221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FC53C7C-A9C3-5A42-96FB-AF5C9EE4B6FE}"/>
              </a:ext>
            </a:extLst>
          </p:cNvPr>
          <p:cNvSpPr txBox="1"/>
          <p:nvPr/>
        </p:nvSpPr>
        <p:spPr>
          <a:xfrm>
            <a:off x="5424488" y="6455997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£1.35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6C9962C-1439-8C4C-AADB-6B98E85AA481}"/>
              </a:ext>
            </a:extLst>
          </p:cNvPr>
          <p:cNvSpPr/>
          <p:nvPr/>
        </p:nvSpPr>
        <p:spPr>
          <a:xfrm>
            <a:off x="5325838" y="4126410"/>
            <a:ext cx="1772343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MONDAY </a:t>
            </a:r>
            <a:r>
              <a:rPr lang="en-GB" sz="800" b="1" dirty="0">
                <a:solidFill>
                  <a:srgbClr val="A8C757"/>
                </a:solidFill>
                <a:effectLst/>
              </a:rPr>
              <a:t/>
            </a:r>
            <a:br>
              <a:rPr lang="en-GB" sz="800" b="1" dirty="0">
                <a:solidFill>
                  <a:srgbClr val="A8C757"/>
                </a:solidFill>
                <a:effectLst/>
              </a:rPr>
            </a:br>
            <a:r>
              <a:rPr lang="en-GB" sz="800" dirty="0"/>
              <a:t>Sticky Toffee Pudding</a:t>
            </a:r>
            <a:r>
              <a:rPr lang="en-GB" sz="800" b="1" dirty="0"/>
              <a:t> (</a:t>
            </a:r>
            <a:r>
              <a:rPr lang="en-GB" sz="800" b="1" dirty="0" err="1"/>
              <a:t>G,Su,Mk,E</a:t>
            </a:r>
            <a:r>
              <a:rPr lang="en-GB" sz="800" b="1" dirty="0"/>
              <a:t>) </a:t>
            </a:r>
            <a:r>
              <a:rPr lang="en-GB" sz="800" dirty="0"/>
              <a:t>with Toffee Sauce </a:t>
            </a:r>
            <a:r>
              <a:rPr lang="en-GB" sz="800" b="1" dirty="0"/>
              <a:t>(</a:t>
            </a:r>
            <a:r>
              <a:rPr lang="en-GB" sz="800" b="1" dirty="0" err="1"/>
              <a:t>Su,Mk</a:t>
            </a:r>
            <a:r>
              <a:rPr lang="en-GB" sz="500" b="1" dirty="0" smtClean="0">
                <a:solidFill>
                  <a:srgbClr val="F0A000"/>
                </a:solidFill>
                <a:effectLst/>
              </a:rPr>
              <a:t> </a:t>
            </a:r>
            <a:endParaRPr lang="en-GB" sz="500" b="1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TUESDAY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0" dirty="0">
                <a:solidFill>
                  <a:schemeClr val="tx1"/>
                </a:solidFill>
                <a:effectLst/>
              </a:rPr>
              <a:t> Roasted Pineapple and Ginger Cake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r>
              <a:rPr lang="en-GB" sz="6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WEDNESDAY </a:t>
            </a:r>
            <a:r>
              <a:rPr lang="en-GB" sz="800" b="0" dirty="0">
                <a:solidFill>
                  <a:srgbClr val="F0A000"/>
                </a:solidFill>
                <a:effectLst/>
              </a:rPr>
              <a:t> </a:t>
            </a:r>
            <a:endParaRPr lang="en-GB" sz="800" b="0" dirty="0">
              <a:solidFill>
                <a:srgbClr val="F0A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Banana Cake with Cream Cheese Frosting 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r>
              <a:rPr lang="en-GB" sz="6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  <a:effectLst/>
              </a:rPr>
              <a:t>THURSDAY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Lemon and Poppy Seed Pudding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1" dirty="0">
                <a:solidFill>
                  <a:schemeClr val="tx1"/>
                </a:solidFill>
                <a:effectLst/>
              </a:rPr>
              <a:t>(</a:t>
            </a:r>
            <a:r>
              <a:rPr lang="en-GB" sz="800" b="1" dirty="0" err="1">
                <a:solidFill>
                  <a:schemeClr val="tx1"/>
                </a:solidFill>
                <a:effectLst/>
              </a:rPr>
              <a:t>G,So,Mk,E</a:t>
            </a:r>
            <a:r>
              <a:rPr lang="en-GB" sz="800" b="1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r>
              <a:rPr lang="en-GB" sz="600" b="1" dirty="0">
                <a:solidFill>
                  <a:srgbClr val="F0A000"/>
                </a:solidFill>
                <a:effectLst/>
              </a:rPr>
              <a:t> </a:t>
            </a: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0A000"/>
                </a:solidFill>
              </a:rPr>
              <a:t>FRIDAY</a:t>
            </a:r>
            <a:endParaRPr lang="en-GB" sz="800" b="0" dirty="0">
              <a:solidFill>
                <a:srgbClr val="F0A000"/>
              </a:solidFill>
              <a:effectLst/>
            </a:endParaRPr>
          </a:p>
          <a:p>
            <a:pPr lvl="0" algn="ctr">
              <a:defRPr/>
            </a:pPr>
            <a:r>
              <a:rPr lang="en-GB" sz="800" b="0" dirty="0">
                <a:solidFill>
                  <a:schemeClr val="tx1"/>
                </a:solidFill>
                <a:effectLst/>
              </a:rPr>
              <a:t> </a:t>
            </a:r>
            <a:r>
              <a:rPr lang="en-GB" sz="800" dirty="0"/>
              <a:t>Chocolate </a:t>
            </a:r>
            <a:r>
              <a:rPr lang="en-GB" sz="800" dirty="0" smtClean="0"/>
              <a:t>pot </a:t>
            </a:r>
            <a:r>
              <a:rPr lang="en-GB" sz="800" b="1" dirty="0" smtClean="0"/>
              <a:t>(Mk)</a:t>
            </a:r>
            <a:endParaRPr lang="en-GB" sz="800" b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0F7B55BC-B0F9-AB8C-8180-0DB6ACD43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171247"/>
              </p:ext>
            </p:extLst>
          </p:nvPr>
        </p:nvGraphicFramePr>
        <p:xfrm>
          <a:off x="134711" y="914400"/>
          <a:ext cx="7564210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7325">
                  <a:extLst>
                    <a:ext uri="{9D8B030D-6E8A-4147-A177-3AD203B41FA5}">
                      <a16:colId xmlns="" xmlns:a16="http://schemas.microsoft.com/office/drawing/2014/main" val="2219491278"/>
                    </a:ext>
                  </a:extLst>
                </a:gridCol>
                <a:gridCol w="1551214">
                  <a:extLst>
                    <a:ext uri="{9D8B030D-6E8A-4147-A177-3AD203B41FA5}">
                      <a16:colId xmlns="" xmlns:a16="http://schemas.microsoft.com/office/drawing/2014/main" val="263824912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184243806"/>
                    </a:ext>
                  </a:extLst>
                </a:gridCol>
                <a:gridCol w="1547132">
                  <a:extLst>
                    <a:ext uri="{9D8B030D-6E8A-4147-A177-3AD203B41FA5}">
                      <a16:colId xmlns="" xmlns:a16="http://schemas.microsoft.com/office/drawing/2014/main" val="1490439424"/>
                    </a:ext>
                  </a:extLst>
                </a:gridCol>
                <a:gridCol w="1465489">
                  <a:extLst>
                    <a:ext uri="{9D8B030D-6E8A-4147-A177-3AD203B41FA5}">
                      <a16:colId xmlns="" xmlns:a16="http://schemas.microsoft.com/office/drawing/2014/main" val="4258597084"/>
                    </a:ext>
                  </a:extLst>
                </a:gridCol>
              </a:tblGrid>
              <a:tr h="11307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Creamy Honey and Mustard Pork with Leeks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G,Mu,Mk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Savoury Rice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4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Pomegranate and Harissa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Traybake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Aubergine and Bean Stew with Coriander and Mint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Lemon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Herb Couscous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G,So,Mu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Steamed Broccoli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Grilled Pitta Breads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800" b="1" i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Hummus </a:t>
                      </a: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i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G,Se,Mk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Turkey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Cranberry Sauce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leek</a:t>
                      </a:r>
                      <a:r>
                        <a:rPr lang="en-GB" sz="8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cheese Crown (</a:t>
                      </a:r>
                      <a:r>
                        <a:rPr lang="en-GB" sz="800" b="1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8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Sage &amp; Onion Stuffing Balls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Steamed Duo of Cabbages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Carrots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i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Extras </a:t>
                      </a:r>
                      <a:endParaRPr lang="en-GB" sz="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Yorkshire Pudding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Creamy Mac and Cheese with BBQ Chicken Thighs and Chefs Salad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Extra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Garlic Bread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4" marR="36834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Jumbo Sausage Roll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G,Su,So,Mk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Sausage Dogs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G,Su,Se,Mu,E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Spring Roll with Sweet and Sour Sauce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75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  <a:endParaRPr lang="en-GB" sz="7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Mushy 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Curry Sauce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Chunky Tartare Sauce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Ketchup and Lemon 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25944204"/>
                  </a:ext>
                </a:extLst>
              </a:tr>
              <a:tr h="14295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Creamy Honey &amp; Mustard Quorn and Vegetables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G,Mu,Mk,E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Savoury Rice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Creamy Mac and Cheese with BBQ Tofu and Spicy beans with Chefs Salad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Extra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effectLst/>
                        </a:rPr>
                        <a:t>Garlic Bread</a:t>
                      </a: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4" marR="36834" marT="0" marB="0" anchor="ctr">
                    <a:lnL w="381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6827764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8633DFB-A746-CD96-944A-15B16B2E5E65}"/>
              </a:ext>
            </a:extLst>
          </p:cNvPr>
          <p:cNvSpPr txBox="1"/>
          <p:nvPr/>
        </p:nvSpPr>
        <p:spPr>
          <a:xfrm>
            <a:off x="3524839" y="420857"/>
            <a:ext cx="20437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656668"/>
                </a:solidFill>
              </a:rPr>
              <a:t>23/9/24 ,28/10/24, 25/11/24</a:t>
            </a:r>
            <a:endParaRPr lang="en-US" sz="800" i="1" dirty="0">
              <a:solidFill>
                <a:srgbClr val="656668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4729F6F-C38C-4CA7-357C-9A470815CD1B}"/>
              </a:ext>
            </a:extLst>
          </p:cNvPr>
          <p:cNvSpPr txBox="1"/>
          <p:nvPr/>
        </p:nvSpPr>
        <p:spPr>
          <a:xfrm>
            <a:off x="1992086" y="3602386"/>
            <a:ext cx="21254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Check out what’s on offer today, available for free school meals!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9C4237A-19E8-9BEC-CF3C-A7F9882DC985}"/>
              </a:ext>
            </a:extLst>
          </p:cNvPr>
          <p:cNvSpPr txBox="1"/>
          <p:nvPr/>
        </p:nvSpPr>
        <p:spPr>
          <a:xfrm>
            <a:off x="2134960" y="4742591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F0A000"/>
                </a:solidFill>
              </a:rPr>
              <a:t>From </a:t>
            </a:r>
            <a:r>
              <a:rPr lang="en-US" sz="1100" b="1" i="1" dirty="0" smtClean="0">
                <a:solidFill>
                  <a:srgbClr val="F0A000"/>
                </a:solidFill>
              </a:rPr>
              <a:t>£2.30</a:t>
            </a:r>
            <a:endParaRPr lang="en-US" sz="1100" b="1" i="1" dirty="0">
              <a:solidFill>
                <a:srgbClr val="F0A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EDD4470-F110-4D7F-E4CE-4043D1811771}"/>
              </a:ext>
            </a:extLst>
          </p:cNvPr>
          <p:cNvSpPr txBox="1"/>
          <p:nvPr/>
        </p:nvSpPr>
        <p:spPr>
          <a:xfrm>
            <a:off x="2341774" y="30643"/>
            <a:ext cx="1575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>
                <a:solidFill>
                  <a:srgbClr val="F0A000"/>
                </a:solidFill>
              </a:rPr>
              <a:t>From </a:t>
            </a:r>
            <a:r>
              <a:rPr lang="en-US" sz="1400" b="1" i="1" dirty="0" smtClean="0">
                <a:solidFill>
                  <a:srgbClr val="F0A000"/>
                </a:solidFill>
              </a:rPr>
              <a:t>£2.35</a:t>
            </a:r>
            <a:endParaRPr lang="en-US" sz="1400" b="1" i="1" dirty="0">
              <a:solidFill>
                <a:srgbClr val="F0A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6494064-9E9D-A34C-B409-8F736C8B6A8D}"/>
              </a:ext>
            </a:extLst>
          </p:cNvPr>
          <p:cNvSpPr txBox="1"/>
          <p:nvPr/>
        </p:nvSpPr>
        <p:spPr>
          <a:xfrm>
            <a:off x="349940" y="3605731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656668"/>
                </a:solidFill>
              </a:rPr>
              <a:t>Only </a:t>
            </a:r>
            <a:r>
              <a:rPr lang="en-US" sz="2400" b="1" i="1" dirty="0" smtClean="0">
                <a:solidFill>
                  <a:srgbClr val="656668"/>
                </a:solidFill>
              </a:rPr>
              <a:t>£2.70</a:t>
            </a:r>
            <a:endParaRPr lang="en-GB" sz="2400" b="1" dirty="0">
              <a:solidFill>
                <a:srgbClr val="656668"/>
              </a:solidFill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1733C1B0-E52D-1FFD-F775-03C8D3036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542074"/>
              </p:ext>
            </p:extLst>
          </p:nvPr>
        </p:nvGraphicFramePr>
        <p:xfrm>
          <a:off x="179614" y="5224084"/>
          <a:ext cx="4400550" cy="1510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840">
                  <a:extLst>
                    <a:ext uri="{9D8B030D-6E8A-4147-A177-3AD203B41FA5}">
                      <a16:colId xmlns="" xmlns:a16="http://schemas.microsoft.com/office/drawing/2014/main" val="2420446914"/>
                    </a:ext>
                  </a:extLst>
                </a:gridCol>
                <a:gridCol w="922564">
                  <a:extLst>
                    <a:ext uri="{9D8B030D-6E8A-4147-A177-3AD203B41FA5}">
                      <a16:colId xmlns="" xmlns:a16="http://schemas.microsoft.com/office/drawing/2014/main" val="80891071"/>
                    </a:ext>
                  </a:extLst>
                </a:gridCol>
                <a:gridCol w="902153">
                  <a:extLst>
                    <a:ext uri="{9D8B030D-6E8A-4147-A177-3AD203B41FA5}">
                      <a16:colId xmlns="" xmlns:a16="http://schemas.microsoft.com/office/drawing/2014/main" val="3932478420"/>
                    </a:ext>
                  </a:extLst>
                </a:gridCol>
                <a:gridCol w="910318">
                  <a:extLst>
                    <a:ext uri="{9D8B030D-6E8A-4147-A177-3AD203B41FA5}">
                      <a16:colId xmlns="" xmlns:a16="http://schemas.microsoft.com/office/drawing/2014/main" val="1681936903"/>
                    </a:ext>
                  </a:extLst>
                </a:gridCol>
                <a:gridCol w="828675">
                  <a:extLst>
                    <a:ext uri="{9D8B030D-6E8A-4147-A177-3AD203B41FA5}">
                      <a16:colId xmlns="" xmlns:a16="http://schemas.microsoft.com/office/drawing/2014/main" val="480687640"/>
                    </a:ext>
                  </a:extLst>
                </a:gridCol>
              </a:tblGrid>
              <a:tr h="1510014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Loaded nachos with chilli beef sour cream and jalapenos</a:t>
                      </a:r>
                    </a:p>
                    <a:p>
                      <a:pPr algn="ctr"/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(Mk)</a:t>
                      </a:r>
                      <a:endParaRPr lang="en-GB" sz="9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spice chicken noodles with sweet and sour sauce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Pulled 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a Bun with Chipotle Slaw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8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G,So,Se,Mu,Lu,E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Panini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melt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b="1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9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effectLst/>
                        </a:rPr>
                        <a:t>Stone</a:t>
                      </a:r>
                      <a:r>
                        <a:rPr lang="en-GB" sz="9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baked chees tomato and oregano 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900" b="1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lang="en-GB" sz="9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9AACC60-2F16-A5AE-8EC6-3FD6D303BAF5}"/>
              </a:ext>
            </a:extLst>
          </p:cNvPr>
          <p:cNvSpPr txBox="1"/>
          <p:nvPr/>
        </p:nvSpPr>
        <p:spPr>
          <a:xfrm>
            <a:off x="8569099" y="4709505"/>
            <a:ext cx="1166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1" i="1" dirty="0">
                <a:solidFill>
                  <a:srgbClr val="F0A000"/>
                </a:solidFill>
              </a:rPr>
              <a:t>From £0.00</a:t>
            </a:r>
          </a:p>
        </p:txBody>
      </p:sp>
    </p:spTree>
    <p:extLst>
      <p:ext uri="{BB962C8B-B14F-4D97-AF65-F5344CB8AC3E}">
        <p14:creationId xmlns:p14="http://schemas.microsoft.com/office/powerpoint/2010/main" val="342390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3578</TotalTime>
  <Words>625</Words>
  <Application>Microsoft Office PowerPoint</Application>
  <PresentationFormat>A4 Paper (210x297 mm)</PresentationFormat>
  <Paragraphs>388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Ferris</dc:creator>
  <cp:lastModifiedBy>Weald</cp:lastModifiedBy>
  <cp:revision>42</cp:revision>
  <dcterms:created xsi:type="dcterms:W3CDTF">2023-09-28T15:12:01Z</dcterms:created>
  <dcterms:modified xsi:type="dcterms:W3CDTF">2024-07-15T13:46:10Z</dcterms:modified>
</cp:coreProperties>
</file>